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https://arxiv.org/pdf/1910.09930.pdf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c4e5a209a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c4e5a209a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292929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Conventional computer chips can only process so much information at one time and we’re coming very close to reaching their physical limits.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49c943e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149c943e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Principle of Superposition or the </a:t>
            </a:r>
            <a:r>
              <a:rPr lang="en"/>
              <a:t>paradoxical</a:t>
            </a:r>
            <a:r>
              <a:rPr lang="en"/>
              <a:t> example of </a:t>
            </a:r>
            <a:r>
              <a:rPr lang="en"/>
              <a:t>Schrodinger's Cat</a:t>
            </a:r>
            <a:r>
              <a:rPr lang="en"/>
              <a:t> (the cat is both alive and dead at a given point in time)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Known as Entanglement, caused by the spinning of quantum particles.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149c943e4b_0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149c943e4b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Biggest issue with quantum computing is persistence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gets worse with more qubits. Current 50 need hundreds/thousands to solve the problems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49c943e4b_0_1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149c943e4b_0_1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fussy people at a dinner party, where there is only one optimal seating plan out of all the different possible combinations. Over 3 million combinations  1 week -&gt; 1 second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149c943e4b_0_2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149c943e4b_0_2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c4e5a209a_0_1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c4e5a209a_0_1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335100" y="3066963"/>
            <a:ext cx="8473800" cy="362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type="ctrTitle"/>
          </p:nvPr>
        </p:nvSpPr>
        <p:spPr>
          <a:xfrm>
            <a:off x="335100" y="1714563"/>
            <a:ext cx="8473800" cy="1276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5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" name="Google Shape;89;p14"/>
          <p:cNvGrpSpPr/>
          <p:nvPr/>
        </p:nvGrpSpPr>
        <p:grpSpPr>
          <a:xfrm>
            <a:off x="0" y="4510813"/>
            <a:ext cx="9144000" cy="150575"/>
            <a:chOff x="0" y="3797750"/>
            <a:chExt cx="9144000" cy="150575"/>
          </a:xfrm>
        </p:grpSpPr>
        <p:cxnSp>
          <p:nvCxnSpPr>
            <p:cNvPr id="90" name="Google Shape;90;p14"/>
            <p:cNvCxnSpPr/>
            <p:nvPr/>
          </p:nvCxnSpPr>
          <p:spPr>
            <a:xfrm>
              <a:off x="0" y="3797750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1" name="Google Shape;91;p14"/>
            <p:cNvCxnSpPr/>
            <p:nvPr/>
          </p:nvCxnSpPr>
          <p:spPr>
            <a:xfrm>
              <a:off x="0" y="3948325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2" name="Google Shape;92;p14"/>
            <p:cNvCxnSpPr/>
            <p:nvPr/>
          </p:nvCxnSpPr>
          <p:spPr>
            <a:xfrm>
              <a:off x="0" y="3873038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93" name="Google Shape;9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311700" y="1152475"/>
            <a:ext cx="8520600" cy="3223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2pPr>
            <a:lvl3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3pPr>
            <a:lvl4pPr indent="-2984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4pPr>
            <a:lvl5pPr indent="-29845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5pPr>
            <a:lvl6pPr indent="-29845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6pPr>
            <a:lvl7pPr indent="-29845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7pPr>
            <a:lvl8pPr indent="-29845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8pPr>
            <a:lvl9pPr indent="-29845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8">
  <p:cSld name="AUTOLAYOUT_12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696969"/>
              </a:gs>
              <a:gs pos="100000">
                <a:srgbClr val="1D1D1D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205950"/>
            <a:ext cx="3889500" cy="1833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1700" y="2234525"/>
            <a:ext cx="3889500" cy="2334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0" name="Google Shape;10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AUTOLAYOUT_14">
    <p:bg>
      <p:bgPr>
        <a:solidFill>
          <a:srgbClr val="FFFFFF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6"/>
          <p:cNvSpPr txBox="1"/>
          <p:nvPr>
            <p:ph type="title"/>
          </p:nvPr>
        </p:nvSpPr>
        <p:spPr>
          <a:xfrm>
            <a:off x="329350" y="1108375"/>
            <a:ext cx="3997500" cy="102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329350" y="2195100"/>
            <a:ext cx="3997500" cy="1835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○"/>
              <a:defRPr sz="1400">
                <a:solidFill>
                  <a:srgbClr val="61616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■"/>
              <a:defRPr sz="1400">
                <a:solidFill>
                  <a:srgbClr val="61616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●"/>
              <a:defRPr sz="1400">
                <a:solidFill>
                  <a:srgbClr val="61616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○"/>
              <a:defRPr sz="1400">
                <a:solidFill>
                  <a:srgbClr val="61616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■"/>
              <a:defRPr sz="1400">
                <a:solidFill>
                  <a:srgbClr val="61616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●"/>
              <a:defRPr sz="1400">
                <a:solidFill>
                  <a:srgbClr val="61616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○"/>
              <a:defRPr sz="1400">
                <a:solidFill>
                  <a:srgbClr val="61616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■"/>
              <a:defRPr sz="1400">
                <a:solidFill>
                  <a:srgbClr val="61616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16">
    <p:bg>
      <p:bgPr>
        <a:solidFill>
          <a:srgbClr val="FFFF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 txBox="1"/>
          <p:nvPr>
            <p:ph type="title"/>
          </p:nvPr>
        </p:nvSpPr>
        <p:spPr>
          <a:xfrm>
            <a:off x="311700" y="2540450"/>
            <a:ext cx="3119700" cy="203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3529200" y="2540450"/>
            <a:ext cx="5295300" cy="203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0" name="Google Shape;11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17">
    <p:bg>
      <p:bgPr>
        <a:solidFill>
          <a:srgbClr val="FFFFFF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 txBox="1"/>
          <p:nvPr>
            <p:ph type="title"/>
          </p:nvPr>
        </p:nvSpPr>
        <p:spPr>
          <a:xfrm>
            <a:off x="291875" y="406900"/>
            <a:ext cx="48135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291975" y="1854951"/>
            <a:ext cx="4813500" cy="2577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18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19"/>
          <p:cNvSpPr txBox="1"/>
          <p:nvPr>
            <p:ph type="title"/>
          </p:nvPr>
        </p:nvSpPr>
        <p:spPr>
          <a:xfrm>
            <a:off x="329350" y="1108375"/>
            <a:ext cx="3997500" cy="102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29350" y="2195100"/>
            <a:ext cx="3997500" cy="1835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○"/>
              <a:defRPr sz="1400">
                <a:solidFill>
                  <a:srgbClr val="61616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■"/>
              <a:defRPr sz="1400">
                <a:solidFill>
                  <a:srgbClr val="61616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●"/>
              <a:defRPr sz="1400">
                <a:solidFill>
                  <a:srgbClr val="61616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○"/>
              <a:defRPr sz="1400">
                <a:solidFill>
                  <a:srgbClr val="61616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■"/>
              <a:defRPr sz="1400">
                <a:solidFill>
                  <a:srgbClr val="61616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●"/>
              <a:defRPr sz="1400">
                <a:solidFill>
                  <a:srgbClr val="61616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○"/>
              <a:defRPr sz="1400">
                <a:solidFill>
                  <a:srgbClr val="61616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100"/>
              <a:buChar char="■"/>
              <a:defRPr sz="1400">
                <a:solidFill>
                  <a:srgbClr val="61616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0"/>
          <p:cNvPicPr preferRelativeResize="0"/>
          <p:nvPr/>
        </p:nvPicPr>
        <p:blipFill rotWithShape="1">
          <a:blip r:embed="rId3">
            <a:alphaModFix/>
          </a:blip>
          <a:srcRect b="0" l="3436" r="3445" t="0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/>
          <p:nvPr/>
        </p:nvSpPr>
        <p:spPr>
          <a:xfrm>
            <a:off x="0" y="1286025"/>
            <a:ext cx="9144000" cy="2571600"/>
          </a:xfrm>
          <a:prstGeom prst="rect">
            <a:avLst/>
          </a:prstGeom>
          <a:solidFill>
            <a:srgbClr val="000000">
              <a:alpha val="478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1" type="subTitle"/>
          </p:nvPr>
        </p:nvSpPr>
        <p:spPr>
          <a:xfrm>
            <a:off x="335100" y="3066963"/>
            <a:ext cx="84738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Avani Chandratre</a:t>
            </a:r>
            <a:endParaRPr/>
          </a:p>
        </p:txBody>
      </p:sp>
      <p:sp>
        <p:nvSpPr>
          <p:cNvPr id="128" name="Google Shape;128;p20"/>
          <p:cNvSpPr txBox="1"/>
          <p:nvPr>
            <p:ph type="ctrTitle"/>
          </p:nvPr>
        </p:nvSpPr>
        <p:spPr>
          <a:xfrm>
            <a:off x="335100" y="1714563"/>
            <a:ext cx="8473800" cy="127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Computing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1"/>
          <p:cNvPicPr preferRelativeResize="0"/>
          <p:nvPr/>
        </p:nvPicPr>
        <p:blipFill rotWithShape="1">
          <a:blip r:embed="rId3">
            <a:alphaModFix/>
          </a:blip>
          <a:srcRect b="31252" l="0" r="0" t="31248"/>
          <a:stretch/>
        </p:blipFill>
        <p:spPr>
          <a:xfrm>
            <a:off x="1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/>
          <p:nvPr/>
        </p:nvSpPr>
        <p:spPr>
          <a:xfrm>
            <a:off x="0" y="861175"/>
            <a:ext cx="4568400" cy="34278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329350" y="1108375"/>
            <a:ext cx="3997500" cy="10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quantum computing?</a:t>
            </a:r>
            <a:endParaRPr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329350" y="2195100"/>
            <a:ext cx="3997500" cy="18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Quantum computing, first introduced in the 1980s, is a way to tackle problems that are too complex for current technology. They operate using quantum bits or </a:t>
            </a:r>
            <a:r>
              <a:rPr b="1" lang="en"/>
              <a:t>qubits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2"/>
          <p:cNvPicPr preferRelativeResize="0"/>
          <p:nvPr/>
        </p:nvPicPr>
        <p:blipFill rotWithShape="1">
          <a:blip r:embed="rId3">
            <a:alphaModFix/>
          </a:blip>
          <a:srcRect b="0" l="4042" r="7501" t="0"/>
          <a:stretch/>
        </p:blipFill>
        <p:spPr>
          <a:xfrm>
            <a:off x="3173625" y="0"/>
            <a:ext cx="59703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65800"/>
            <a:ext cx="3889500" cy="99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Qubits</a:t>
            </a:r>
            <a:endParaRPr/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311700" y="1065100"/>
            <a:ext cx="2757600" cy="23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Are the quantum version of bits.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Unlike traditional bits, qubits can be both 0 and 1 at the same time.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Qubits have relationships with other qubits that persist despite distance.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Are usually made of semiconductive materials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24918" r="24923" t="0"/>
          <a:stretch/>
        </p:blipFill>
        <p:spPr>
          <a:xfrm>
            <a:off x="5442850" y="308100"/>
            <a:ext cx="3402000" cy="452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>
            <p:ph type="title"/>
          </p:nvPr>
        </p:nvSpPr>
        <p:spPr>
          <a:xfrm>
            <a:off x="291875" y="406900"/>
            <a:ext cx="48135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Quantum Properties</a:t>
            </a:r>
            <a:endParaRPr/>
          </a:p>
        </p:txBody>
      </p:sp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291975" y="1854950"/>
            <a:ext cx="4403100" cy="25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>
                <a:solidFill>
                  <a:srgbClr val="000000"/>
                </a:solidFill>
              </a:rPr>
              <a:t>Electromagnetic waves and magnetic fields are used to manipulate electrons.</a:t>
            </a:r>
            <a:endParaRPr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n">
                <a:solidFill>
                  <a:srgbClr val="000000"/>
                </a:solidFill>
              </a:rPr>
              <a:t>Qubits are sensitive to environmental factors.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4"/>
          <p:cNvSpPr/>
          <p:nvPr/>
        </p:nvSpPr>
        <p:spPr>
          <a:xfrm>
            <a:off x="0" y="861175"/>
            <a:ext cx="4568400" cy="3427800"/>
          </a:xfrm>
          <a:prstGeom prst="rect">
            <a:avLst/>
          </a:prstGeom>
          <a:solidFill>
            <a:srgbClr val="FFFFFF">
              <a:alpha val="85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4"/>
          <p:cNvSpPr txBox="1"/>
          <p:nvPr>
            <p:ph type="title"/>
          </p:nvPr>
        </p:nvSpPr>
        <p:spPr>
          <a:xfrm>
            <a:off x="329350" y="1108375"/>
            <a:ext cx="3997500" cy="10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 quantum computers needed?</a:t>
            </a:r>
            <a:endParaRPr/>
          </a:p>
        </p:txBody>
      </p:sp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329350" y="2195100"/>
            <a:ext cx="3997500" cy="18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Supercomputers do not have the required memory to solve some large real world problems.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Supercomputers are slow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/>
          </a:blip>
          <a:srcRect b="28522" l="0" r="0" t="28522"/>
          <a:stretch/>
        </p:blipFill>
        <p:spPr>
          <a:xfrm>
            <a:off x="0" y="0"/>
            <a:ext cx="9144003" cy="2209447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5"/>
          <p:cNvSpPr txBox="1"/>
          <p:nvPr>
            <p:ph type="title"/>
          </p:nvPr>
        </p:nvSpPr>
        <p:spPr>
          <a:xfrm>
            <a:off x="311700" y="2540450"/>
            <a:ext cx="3119700" cy="20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</a:t>
            </a:r>
            <a:endParaRPr/>
          </a:p>
        </p:txBody>
      </p:sp>
      <p:sp>
        <p:nvSpPr>
          <p:cNvPr id="165" name="Google Shape;165;p25"/>
          <p:cNvSpPr txBox="1"/>
          <p:nvPr>
            <p:ph idx="1" type="body"/>
          </p:nvPr>
        </p:nvSpPr>
        <p:spPr>
          <a:xfrm>
            <a:off x="3529200" y="2540450"/>
            <a:ext cx="5295300" cy="20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Transportation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Cybersecurity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Medicine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Artificial Intelligence and Machine Learning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Finance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 Cited</a:t>
            </a:r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311700" y="1152475"/>
            <a:ext cx="8520600" cy="32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“Creating the Heart of a Quantum Computer: Developing Qubits.” Energy.gov, https://www.energy.gov/science/articles/creating-heart-quantum-computer-developing-qubits. </a:t>
            </a:r>
            <a:endParaRPr/>
          </a:p>
          <a:p>
            <a:pPr indent="-45720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Fisher, Chris. “Learn More about Quantum Computing Fundamentals.” </a:t>
            </a:r>
            <a:r>
              <a:rPr i="1" lang="en"/>
              <a:t>q-Site</a:t>
            </a:r>
            <a:r>
              <a:rPr lang="en"/>
              <a:t>, 2 Apr. 2009, www.ibm.com/quantum-computing/learn/what-is-quantum-computing/.</a:t>
            </a:r>
            <a:endParaRPr/>
          </a:p>
          <a:p>
            <a:pPr indent="-45720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“Creating the Heart of a Quantum Computer: Developing Qubits.” Energy.gov, https://www.energy.gov/science/articles/creating-heart-quantum-computer-developing-qubits.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